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50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svg"/><Relationship Id="rId5" Type="http://schemas.openxmlformats.org/officeDocument/2006/relationships/image" Target="../media/image33.sv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5815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Прототип система за токенизацију производње шећерне репе заснован на блокчејн технологији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3378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Дипломски рад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507456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Ментор: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др Душан Гајић, ванредни професор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561534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Кандидат: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Михајло Богдановић РА 64/2021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615612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Универзитет у Новом Саду • Факултет техничких наука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07206"/>
            <a:ext cx="5091351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Бекенд Архитектура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7830" y="1452443"/>
            <a:ext cx="13154739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0690" y="1475303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5" name="Text 3"/>
          <p:cNvSpPr/>
          <p:nvPr/>
        </p:nvSpPr>
        <p:spPr>
          <a:xfrm>
            <a:off x="1129546" y="16597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Руте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129546" y="2058591"/>
            <a:ext cx="1274016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Дефинишу API руте и повезују их са контролерима.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1014532" y="2745343"/>
            <a:ext cx="12878038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037392" y="2768203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9" name="Text 7"/>
          <p:cNvSpPr/>
          <p:nvPr/>
        </p:nvSpPr>
        <p:spPr>
          <a:xfrm>
            <a:off x="1406247" y="29526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Контролери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406247" y="3351490"/>
            <a:ext cx="1246346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Примају HTTP захтеве, валидирају и позивају сервисне функције.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1291233" y="4038243"/>
            <a:ext cx="12601337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314093" y="4061103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13" name="Text 11"/>
          <p:cNvSpPr/>
          <p:nvPr/>
        </p:nvSpPr>
        <p:spPr>
          <a:xfrm>
            <a:off x="1682948" y="42455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Сервиси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682948" y="4644390"/>
            <a:ext cx="1218676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Главна пословна логика (хеширање лозинки, JWT токени).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567934" y="5331143"/>
            <a:ext cx="12324636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590794" y="5354002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17" name="Text 15"/>
          <p:cNvSpPr/>
          <p:nvPr/>
        </p:nvSpPr>
        <p:spPr>
          <a:xfrm>
            <a:off x="1959650" y="5538430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Репозиторијуми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959650" y="5937290"/>
            <a:ext cx="1191006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Директна комуникација са PostgreSQL базом и блокчејном.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291233" y="6624042"/>
            <a:ext cx="12601337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1314093" y="6646902"/>
            <a:ext cx="184428" cy="1062752"/>
          </a:xfrm>
          <a:prstGeom prst="roundRect">
            <a:avLst>
              <a:gd name="adj" fmla="val 75145"/>
            </a:avLst>
          </a:prstGeom>
          <a:solidFill>
            <a:srgbClr val="D1EFE4"/>
          </a:solidFill>
          <a:ln/>
        </p:spPr>
      </p:sp>
      <p:sp>
        <p:nvSpPr>
          <p:cNvPr id="21" name="Text 19"/>
          <p:cNvSpPr/>
          <p:nvPr/>
        </p:nvSpPr>
        <p:spPr>
          <a:xfrm>
            <a:off x="1682948" y="6831330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Мидлвер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682948" y="7230189"/>
            <a:ext cx="1218676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Функције за заштиту рута и проверу JWT токена.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95325"/>
            <a:ext cx="7579519" cy="122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Регистрација и Аутентификација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002149" y="2210872"/>
            <a:ext cx="22860" cy="5323403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1199257" y="2419350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782181" y="2210872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55464" y="2247483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980128" y="2278023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Регистрација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980128" y="2700814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Корисник уноси податке. Бекенд хешира лозинку (bcryptjs) пре уписа у базу.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99257" y="3926205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11" name="Shape 8"/>
          <p:cNvSpPr/>
          <p:nvPr/>
        </p:nvSpPr>
        <p:spPr>
          <a:xfrm>
            <a:off x="782181" y="3717727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5464" y="3754338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980128" y="3784878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Пријава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980128" y="4207669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Систем проверава акредитиве (bcrypt.compare) и генерише JWT токен.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99257" y="5433060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782181" y="5224582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5464" y="5261193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980128" y="5291733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Сесија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980128" y="5714524"/>
            <a:ext cx="638163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JWT токен се чува у localStorage и додаје у Authorization заглавље.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99257" y="6627019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B7D5CA"/>
          </a:solidFill>
          <a:ln/>
        </p:spPr>
      </p:sp>
      <p:sp>
        <p:nvSpPr>
          <p:cNvPr id="21" name="Shape 18"/>
          <p:cNvSpPr/>
          <p:nvPr/>
        </p:nvSpPr>
        <p:spPr>
          <a:xfrm>
            <a:off x="782181" y="6418540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55464" y="6455152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1980128" y="6485692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MetaMask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980128" y="6908482"/>
            <a:ext cx="63816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Корисник повезује новчаник; систем проверава подударање адресе са базом.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526733"/>
            <a:ext cx="13098066" cy="1197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Администраторски Панел - Евидентирање Инвестиције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66167" y="2202537"/>
            <a:ext cx="287333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Процес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766167" y="2882384"/>
            <a:ext cx="95726" cy="95726"/>
          </a:xfrm>
          <a:prstGeom prst="roundRect">
            <a:avLst>
              <a:gd name="adj" fmla="val 477613"/>
            </a:avLst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1053346" y="2777014"/>
            <a:ext cx="534995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Администратор уноси ЕТH адресу и број BEET токена.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66167" y="3571875"/>
            <a:ext cx="95726" cy="95726"/>
          </a:xfrm>
          <a:prstGeom prst="roundRect">
            <a:avLst>
              <a:gd name="adj" fmla="val 477613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1053346" y="3466505"/>
            <a:ext cx="534995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Фронтенд израчунава износ у USD и шаље податке.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66167" y="4261366"/>
            <a:ext cx="95726" cy="95726"/>
          </a:xfrm>
          <a:prstGeom prst="roundRect">
            <a:avLst>
              <a:gd name="adj" fmla="val 477613"/>
            </a:avLst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1053346" y="4155996"/>
            <a:ext cx="534995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Бекенд креира и потписује трансакцију (ethers.js).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66167" y="4950857"/>
            <a:ext cx="95726" cy="95726"/>
          </a:xfrm>
          <a:prstGeom prst="roundRect">
            <a:avLst>
              <a:gd name="adj" fmla="val 477613"/>
            </a:avLst>
          </a:prstGeom>
          <a:solidFill>
            <a:srgbClr val="006747"/>
          </a:solidFill>
          <a:ln/>
        </p:spPr>
      </p:sp>
      <p:sp>
        <p:nvSpPr>
          <p:cNvPr id="11" name="Text 9"/>
          <p:cNvSpPr/>
          <p:nvPr/>
        </p:nvSpPr>
        <p:spPr>
          <a:xfrm>
            <a:off x="1053346" y="4845487"/>
            <a:ext cx="534995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Трансакција се шаље на Sepolia тест мрежу.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66167" y="5640348"/>
            <a:ext cx="95726" cy="95726"/>
          </a:xfrm>
          <a:prstGeom prst="roundRect">
            <a:avLst>
              <a:gd name="adj" fmla="val 477613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1053346" y="5534978"/>
            <a:ext cx="5349954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Treasury уговор евидентира инвестицију и покреће mint функцију.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66167" y="6636306"/>
            <a:ext cx="95726" cy="95726"/>
          </a:xfrm>
          <a:prstGeom prst="roundRect">
            <a:avLst>
              <a:gd name="adj" fmla="val 477613"/>
            </a:avLst>
          </a:prstGeom>
          <a:solidFill>
            <a:srgbClr val="006747"/>
          </a:solidFill>
          <a:ln/>
        </p:spPr>
      </p:sp>
      <p:sp>
        <p:nvSpPr>
          <p:cNvPr id="15" name="Text 13"/>
          <p:cNvSpPr/>
          <p:nvPr/>
        </p:nvSpPr>
        <p:spPr>
          <a:xfrm>
            <a:off x="1053346" y="6530935"/>
            <a:ext cx="534995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Токени се пребацују на адресу инвеститора.</a:t>
            </a: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22" y="2226469"/>
            <a:ext cx="6993612" cy="466236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78122" y="7104221"/>
            <a:ext cx="6993612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Резултат:</a:t>
            </a: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Бекенд враћа txHash као потврду о успешној блокчејн евиденцији.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541377"/>
            <a:ext cx="7570946" cy="1228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Потраживање приноса (Claim Yield)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63667" y="2053293"/>
            <a:ext cx="7570946" cy="1179909"/>
          </a:xfrm>
          <a:prstGeom prst="roundRect">
            <a:avLst>
              <a:gd name="adj" fmla="val 15000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9387" y="2088118"/>
            <a:ext cx="786527" cy="1134189"/>
          </a:xfrm>
          <a:prstGeom prst="roundRect">
            <a:avLst>
              <a:gd name="adj" fmla="val 19015"/>
            </a:avLst>
          </a:prstGeom>
          <a:solidFill>
            <a:srgbClr val="D1EFE4"/>
          </a:solidFill>
          <a:ln/>
        </p:spPr>
      </p:sp>
      <p:sp>
        <p:nvSpPr>
          <p:cNvPr id="6" name="Text 3"/>
          <p:cNvSpPr/>
          <p:nvPr/>
        </p:nvSpPr>
        <p:spPr>
          <a:xfrm>
            <a:off x="1051322" y="2470904"/>
            <a:ext cx="29491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792486" y="2284690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Провера доспећа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792486" y="2709982"/>
            <a:ext cx="654212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Фронтенд проверава maturesOn и време.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86527" y="3441740"/>
            <a:ext cx="7570946" cy="1179909"/>
          </a:xfrm>
          <a:prstGeom prst="roundRect">
            <a:avLst>
              <a:gd name="adj" fmla="val 15000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09387" y="3464600"/>
            <a:ext cx="786527" cy="1134189"/>
          </a:xfrm>
          <a:prstGeom prst="roundRect">
            <a:avLst>
              <a:gd name="adj" fmla="val 19015"/>
            </a:avLst>
          </a:prstGeom>
          <a:solidFill>
            <a:srgbClr val="D1EFE4"/>
          </a:solidFill>
          <a:ln/>
        </p:spPr>
      </p:sp>
      <p:sp>
        <p:nvSpPr>
          <p:cNvPr id="11" name="Text 8"/>
          <p:cNvSpPr/>
          <p:nvPr/>
        </p:nvSpPr>
        <p:spPr>
          <a:xfrm>
            <a:off x="1051322" y="3847386"/>
            <a:ext cx="29491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792486" y="3661172"/>
            <a:ext cx="3294578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Иницирање трансакције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792486" y="4086463"/>
            <a:ext cx="654212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Корисник кликом на „Claim Yield“ покреће handleClaim (ethers.js).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86527" y="4818221"/>
            <a:ext cx="7570946" cy="1179909"/>
          </a:xfrm>
          <a:prstGeom prst="roundRect">
            <a:avLst>
              <a:gd name="adj" fmla="val 15000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09387" y="4841081"/>
            <a:ext cx="786527" cy="1134189"/>
          </a:xfrm>
          <a:prstGeom prst="roundRect">
            <a:avLst>
              <a:gd name="adj" fmla="val 19015"/>
            </a:avLst>
          </a:prstGeom>
          <a:solidFill>
            <a:srgbClr val="D1EFE4"/>
          </a:solidFill>
          <a:ln/>
        </p:spPr>
      </p:sp>
      <p:sp>
        <p:nvSpPr>
          <p:cNvPr id="16" name="Text 13"/>
          <p:cNvSpPr/>
          <p:nvPr/>
        </p:nvSpPr>
        <p:spPr>
          <a:xfrm>
            <a:off x="1051322" y="5223867"/>
            <a:ext cx="29491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3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1792486" y="5037653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MetaMask потврда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792486" y="5462945"/>
            <a:ext cx="654212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MetaMask прозор: преглед и ручна потврда трансакције.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786527" y="6194703"/>
            <a:ext cx="7570946" cy="1493520"/>
          </a:xfrm>
          <a:prstGeom prst="roundRect">
            <a:avLst>
              <a:gd name="adj" fmla="val 11850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09387" y="6217563"/>
            <a:ext cx="786527" cy="1447800"/>
          </a:xfrm>
          <a:prstGeom prst="roundRect">
            <a:avLst>
              <a:gd name="adj" fmla="val 19015"/>
            </a:avLst>
          </a:prstGeom>
          <a:solidFill>
            <a:srgbClr val="D1EFE4"/>
          </a:solidFill>
          <a:ln/>
        </p:spPr>
      </p:sp>
      <p:sp>
        <p:nvSpPr>
          <p:cNvPr id="21" name="Text 18"/>
          <p:cNvSpPr/>
          <p:nvPr/>
        </p:nvSpPr>
        <p:spPr>
          <a:xfrm>
            <a:off x="1051322" y="6757154"/>
            <a:ext cx="29491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Calibri" panose="020F0502020204030204" pitchFamily="34" charset="0"/>
                <a:ea typeface="Noto Serif SC Bold" pitchFamily="34" charset="-122"/>
                <a:cs typeface="Calibri" panose="020F0502020204030204" pitchFamily="34" charset="0"/>
              </a:rPr>
              <a:t>4</a:t>
            </a:r>
            <a:endParaRPr lang="en-US" sz="2300" dirty="0"/>
          </a:p>
        </p:txBody>
      </p:sp>
      <p:sp>
        <p:nvSpPr>
          <p:cNvPr id="22" name="Text 19"/>
          <p:cNvSpPr/>
          <p:nvPr/>
        </p:nvSpPr>
        <p:spPr>
          <a:xfrm>
            <a:off x="1792486" y="6414135"/>
            <a:ext cx="24581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Извршење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1792486" y="6839426"/>
            <a:ext cx="6542127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Уговор проверава услове, мења статус у isClaimed = true, завршавајући циклус инвестиције.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00896"/>
            <a:ext cx="6061591" cy="56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Тестирање и Deployment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25924" y="1521619"/>
            <a:ext cx="336339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Аутоматско тестирање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25924" y="2043351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Тестирано са Mocha и Chai (Hardhat):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25924" y="2496860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Ограничење recordInvestment (само админ)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25924" y="2850594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ru-RU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Креирање токена према дефинисаним условима паметног уговора.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25924" y="3204329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Правилан пренос власништва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77" y="3667026"/>
            <a:ext cx="6666669" cy="448334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4157" y="1521619"/>
            <a:ext cx="32360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Deployment на Sepolia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44157" y="2043351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Постављено на Ethereum Sepolia тест мрежу: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4157" y="2496860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Hardhat конфигурација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4157" y="2850594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ru-RU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Адреса која омогућава комуникацију апликације са Ethereum мрежом.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4157" y="3204329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ru-RU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Плаћање трошкова обраде трансакција помоћу тестног ETH-а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4157" y="3558064"/>
            <a:ext cx="63679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Etherscan верификација</a:t>
            </a:r>
            <a:endParaRPr lang="en-US" sz="14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236" y="4052411"/>
            <a:ext cx="4323164" cy="4097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64F67E-5463-4F3D-BB6E-FE0228CACB4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78495" y="4170401"/>
            <a:ext cx="3717235" cy="2379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492800"/>
            <a:ext cx="6533436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Закључак и Будући Правци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16875" y="1411129"/>
            <a:ext cx="13196649" cy="1365052"/>
          </a:xfrm>
          <a:prstGeom prst="roundRect">
            <a:avLst>
              <a:gd name="adj" fmla="val 1181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9735" y="1433989"/>
            <a:ext cx="716875" cy="1319332"/>
          </a:xfrm>
          <a:prstGeom prst="roundRect">
            <a:avLst>
              <a:gd name="adj" fmla="val 18674"/>
            </a:avLst>
          </a:prstGeom>
          <a:solidFill>
            <a:srgbClr val="D1EFE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001" y="1959173"/>
            <a:ext cx="268724" cy="2687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35800" y="1613178"/>
            <a:ext cx="272355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Постигнути резултати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635800" y="2000726"/>
            <a:ext cx="12254865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Успешно </a:t>
            </a:r>
            <a:r>
              <a:rPr lang="en-US" sz="140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развијен</a:t>
            </a: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full-stack прототип. Демонстрирана практична примена токенизације стварне имовине и симулација целог животног циклуса инвестиције.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16875" y="2955369"/>
            <a:ext cx="13196649" cy="1365052"/>
          </a:xfrm>
          <a:prstGeom prst="roundRect">
            <a:avLst>
              <a:gd name="adj" fmla="val 1181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735" y="2978229"/>
            <a:ext cx="716875" cy="1319332"/>
          </a:xfrm>
          <a:prstGeom prst="roundRect">
            <a:avLst>
              <a:gd name="adj" fmla="val 18674"/>
            </a:avLst>
          </a:prstGeom>
          <a:solidFill>
            <a:srgbClr val="D1EFE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001" y="3503414"/>
            <a:ext cx="268724" cy="26872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35800" y="3157418"/>
            <a:ext cx="229969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Кључне предности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635800" y="3544967"/>
            <a:ext cx="12254865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Висока транспарентност (јавне трансакције), већа доступност инвестиција за мале улагаче, и аутоматизовано извршавање правила паметним уговорима.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716875" y="4499610"/>
            <a:ext cx="13196649" cy="2475667"/>
          </a:xfrm>
          <a:prstGeom prst="roundRect">
            <a:avLst>
              <a:gd name="adj" fmla="val 6515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39735" y="4522470"/>
            <a:ext cx="716875" cy="2429947"/>
          </a:xfrm>
          <a:prstGeom prst="roundRect">
            <a:avLst>
              <a:gd name="adj" fmla="val 18674"/>
            </a:avLst>
          </a:prstGeom>
          <a:solidFill>
            <a:srgbClr val="D1EFE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001" y="5602962"/>
            <a:ext cx="268724" cy="26872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35800" y="4701659"/>
            <a:ext cx="224028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Будући развој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635800" y="5089208"/>
            <a:ext cx="1225486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Интеграција са платним системима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1635800" y="5438537"/>
            <a:ext cx="1225486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Напреднији админ панел (аналитика)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1635800" y="5787866"/>
            <a:ext cx="1225486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Миграција на главну Ethereum </a:t>
            </a:r>
            <a:r>
              <a:rPr lang="en-US" sz="140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мрежу</a:t>
            </a: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или</a:t>
            </a: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Layer 2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1635800" y="6137196"/>
            <a:ext cx="1225486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Имплементација KYC процедура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1635800" y="6486525"/>
            <a:ext cx="1225486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Побољшање перформанси бекенда</a:t>
            </a:r>
            <a:endParaRPr lang="en-US" sz="1400" dirty="0"/>
          </a:p>
        </p:txBody>
      </p:sp>
      <p:sp>
        <p:nvSpPr>
          <p:cNvPr id="22" name="Text 17"/>
          <p:cNvSpPr/>
          <p:nvPr/>
        </p:nvSpPr>
        <p:spPr>
          <a:xfrm>
            <a:off x="716875" y="7176849"/>
            <a:ext cx="13196649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150"/>
            <a:ext cx="61775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Проблем и Мотивација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47242"/>
            <a:ext cx="62287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Традиционални модели финансирања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317671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Сложени и спори процеси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704624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Ограничен приступ малим инвеститорима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091577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Високи админ. трошкови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478530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Недостатак транспарентности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3994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Последице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4564856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Пољопривредницима је отежан приступ капиталу, а мали улагачи немају приступ профитабилним пројектима.</a:t>
            </a:r>
            <a:endParaRPr lang="en-US" sz="15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49" y="1772126"/>
            <a:ext cx="5602962" cy="56029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682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Циљ Рада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204561"/>
            <a:ext cx="3679031" cy="2587466"/>
          </a:xfrm>
          <a:prstGeom prst="roundRect">
            <a:avLst>
              <a:gd name="adj" fmla="val 69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99768" y="241053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674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479" y="2574131"/>
            <a:ext cx="267891" cy="267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9768" y="3204210"/>
            <a:ext cx="307955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Развој DApp прототипа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9768" y="3633430"/>
            <a:ext cx="3267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Децентрализована апликација за токенизацију улагања у производњу шећерне репе.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671179" y="2204561"/>
            <a:ext cx="3679031" cy="2587466"/>
          </a:xfrm>
          <a:prstGeom prst="roundRect">
            <a:avLst>
              <a:gd name="adj" fmla="val 69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77157" y="241053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674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0868" y="2574131"/>
            <a:ext cx="267891" cy="2678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7157" y="3204210"/>
            <a:ext cx="27041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 err="1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Симулација</a:t>
            </a: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 </a:t>
            </a:r>
            <a:r>
              <a:rPr lang="en-US" sz="1950" b="1" dirty="0" err="1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улагања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4877157" y="3633430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Администратор бележи уплату и издаје ERC-20 токене.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793790" y="4990386"/>
            <a:ext cx="7556421" cy="1952387"/>
          </a:xfrm>
          <a:prstGeom prst="roundRect">
            <a:avLst>
              <a:gd name="adj" fmla="val 914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99768" y="519636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674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3479" y="5359956"/>
            <a:ext cx="267891" cy="2678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9768" y="5990034"/>
            <a:ext cx="30778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Потраживање приноса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999768" y="6419255"/>
            <a:ext cx="71444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Корисници захтевају принос по истеку инвестиционог циклуса.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5406628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Блокчејн технологија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368927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Кључне карактеристике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48070" y="2127171"/>
            <a:ext cx="420767" cy="420767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55765" y="2191464"/>
            <a:ext cx="2343626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Децентрализација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55765" y="2670691"/>
            <a:ext cx="5731312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Подаци се дистрибуирају међу учесницима, елиминишући једну тачку отказа.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8070" y="3643074"/>
            <a:ext cx="420767" cy="420767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55765" y="3707368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Непроменљивост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355765" y="4186595"/>
            <a:ext cx="573131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Трансакције се не могу мењати или брисати.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48070" y="4859774"/>
            <a:ext cx="420767" cy="420767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55765" y="4924068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Транспарентност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355765" y="5403294"/>
            <a:ext cx="573131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Све трансакције су јавно видљиве за лаку проверу.</a:t>
            </a:r>
            <a:endParaRPr lang="en-US" sz="14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7896"/>
            <a:ext cx="98488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Паметни Уговори и ЕRC-20 Стандард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234809"/>
            <a:ext cx="4215289" cy="2776895"/>
          </a:xfrm>
          <a:prstGeom prst="roundRect">
            <a:avLst>
              <a:gd name="adj" fmla="val 395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3234809"/>
            <a:ext cx="91440" cy="2776895"/>
          </a:xfrm>
          <a:prstGeom prst="roundRect">
            <a:avLst>
              <a:gd name="adj" fmla="val 195349"/>
            </a:avLst>
          </a:prstGeom>
          <a:solidFill>
            <a:srgbClr val="006747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34560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Паметни уговори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885247"/>
            <a:ext cx="370427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Самоизвршавајући дигитални споразуми на блокчејну. Аутоматски се извршавају када су испуњени унапред дефинисани услови, без потребе за посредником.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234809"/>
            <a:ext cx="4215408" cy="2776895"/>
          </a:xfrm>
          <a:prstGeom prst="roundRect">
            <a:avLst>
              <a:gd name="adj" fmla="val 395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577" y="3234809"/>
            <a:ext cx="91440" cy="2776895"/>
          </a:xfrm>
          <a:prstGeom prst="roundRect">
            <a:avLst>
              <a:gd name="adj" fmla="val 195349"/>
            </a:avLst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5497235" y="34560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ЕRC-20 стандард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97235" y="3885247"/>
            <a:ext cx="3704392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Технички стандард за креирање заменљивих токена </a:t>
            </a:r>
            <a:r>
              <a:rPr lang="en-US" sz="155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на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Ethereum блокчејну. Дефинише функције за компатибилност и интероперабилност (нпр. balanceOf, transfer).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3234809"/>
            <a:ext cx="4215289" cy="2776895"/>
          </a:xfrm>
          <a:prstGeom prst="roundRect">
            <a:avLst>
              <a:gd name="adj" fmla="val 395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8343" y="3234809"/>
            <a:ext cx="91440" cy="2776895"/>
          </a:xfrm>
          <a:prstGeom prst="roundRect">
            <a:avLst>
              <a:gd name="adj" fmla="val 195349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9911001" y="34560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BEET токен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11001" y="3885247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Наш токен, заснован </a:t>
            </a:r>
            <a:r>
              <a:rPr lang="en-US" sz="155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на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ЕRC-20 стандарду, дигитални је доказ улагања у производњу шећерне репе.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2903"/>
            <a:ext cx="83709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Токенизација стварне имовине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898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Процес у коме се права на стварну имовину претварају у дигиталне токене на блокчејну.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830598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74738"/>
            <a:ext cx="29585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 err="1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Повећана</a:t>
            </a: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 </a:t>
            </a:r>
            <a:r>
              <a:rPr lang="en-US" sz="1950" b="1" dirty="0" err="1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ликвидност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003959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Традиционално неликвидна имовина се дели у мање делове на лакшу трговину на инвестиционим тржиштима.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3986" y="3830598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4574738"/>
            <a:ext cx="32236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Фракционо власништво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5003959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Подела власништва на мање делове омогућава улагачу брзину за мале инвеститоре.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4302" y="3830598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4574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Транспарентност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5003959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Власништво и трансакције се јавно и сигурно бележе, омогућујући потврду </a:t>
            </a:r>
            <a:r>
              <a:rPr lang="en-US" sz="155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за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</a:t>
            </a:r>
            <a:r>
              <a:rPr lang="en-US" sz="155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провер</a:t>
            </a:r>
            <a:r>
              <a:rPr lang="sr-Cyrl-BA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е</a:t>
            </a:r>
            <a:r>
              <a:rPr lang="en-US" sz="155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ност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540068"/>
            <a:ext cx="6346627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Коришћене Технологије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384" y="1545074"/>
            <a:ext cx="490180" cy="4901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4384" y="2280285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React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84384" y="2704267"/>
            <a:ext cx="640830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JavaScript библиотека за динамичне и интерактивне корисничке интерфејсе.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7715" y="1545074"/>
            <a:ext cx="490180" cy="4901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7715" y="2280285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Node.js / Express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37715" y="2704267"/>
            <a:ext cx="640830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JavaScript окружење за бекенд, управљање корисницима и аутентификацијом.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84" y="3723918"/>
            <a:ext cx="490180" cy="4901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4384" y="4459129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PostgreSQL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84384" y="4883110"/>
            <a:ext cx="640830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Релациона база података за чување корисничких података и улога.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7715" y="3723918"/>
            <a:ext cx="490180" cy="4901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7715" y="4459129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Solidity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37715" y="4883110"/>
            <a:ext cx="640830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Програмски језик за паметне уговоре на Ethereum блокчејну.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384" y="5902762"/>
            <a:ext cx="490180" cy="49018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84384" y="6637973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Ethers.js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784384" y="7061954"/>
            <a:ext cx="640830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JavaScript библиотека за комуникацију са Ethereum блокчејном.</a:t>
            </a:r>
            <a:endParaRPr lang="en-US" sz="15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7715" y="5902762"/>
            <a:ext cx="490180" cy="49018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7715" y="6637973"/>
            <a:ext cx="245137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MetaMask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7437715" y="7061954"/>
            <a:ext cx="640830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Дигитални новчаник за интеракцију са децентрализованом апликацијом.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6" y="1120616"/>
            <a:ext cx="3992166" cy="59883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64350"/>
            <a:ext cx="58435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Архитектура Система</a:t>
            </a:r>
            <a:endParaRPr lang="en-US" sz="39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382083"/>
            <a:ext cx="992267" cy="146101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70815" y="25804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Фронтенд (React)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7470815" y="3009662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Кориснички интерфејс за регистрацију, пријаву, преглед инвестиција и повезивање </a:t>
            </a:r>
            <a:r>
              <a:rPr lang="en-US" sz="155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са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</a:t>
            </a:r>
            <a:r>
              <a:rPr lang="en-US" sz="155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Меtamask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новчаником.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843099"/>
            <a:ext cx="992267" cy="146101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70815" y="40414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Бекенд (Node.js)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7470815" y="4470678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Пословна логика, управљање корисницима, ЈWТ аутентификација и администраторске трансакције.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04115"/>
            <a:ext cx="992267" cy="146101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70815" y="55024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ea typeface="Noto Serif SC Bold" pitchFamily="34" charset="-122"/>
                <a:cs typeface="Calibri" panose="020F0502020204030204" pitchFamily="34" charset="0"/>
              </a:rPr>
              <a:t>Блокчејн (Solidity)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7470815" y="5931694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Паметни уговори на Sepolia тест мрежи за сигурно чување података и извршавање правила.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35719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4488"/>
            <a:ext cx="68671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Дизајн Паметних Уговора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7305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err="1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BEET.sol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301008"/>
            <a:ext cx="3536156" cy="496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ЕRC-20 уговор </a:t>
            </a:r>
            <a:r>
              <a:rPr lang="en-US" sz="155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за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BEET токен. 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84046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 err="1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Имплементира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ЕRC-20 стандард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27345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Контролисано издавање токена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73710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Власништво пренето на Treasury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08074" y="27305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err="1">
                <a:solidFill>
                  <a:srgbClr val="006747"/>
                </a:solidFill>
                <a:ea typeface="Noto Serif SC Bold" pitchFamily="34" charset="-122"/>
                <a:cs typeface="Calibri" panose="020F0502020204030204" pitchFamily="34" charset="0"/>
              </a:rPr>
              <a:t>Treasury.sol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308074" y="330100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Централни уговор са пословном логиком.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411468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recordInvestment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- Евиденција уплате и </a:t>
            </a:r>
            <a:r>
              <a:rPr lang="sr-Cyrl-R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креирање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токена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8074" y="481917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claimYield</a:t>
            </a: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 - Захтев за принос након доспећа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8074" y="552366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Чување Investment структура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8074" y="591062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B4A4A"/>
                </a:solidFill>
                <a:latin typeface="Calibri" panose="020F0502020204030204" pitchFamily="34" charset="0"/>
                <a:ea typeface="Geist" pitchFamily="34" charset="-122"/>
                <a:cs typeface="Calibri" panose="020F0502020204030204" pitchFamily="34" charset="0"/>
              </a:rPr>
              <a:t>Провера правила кроз require наредбе</a:t>
            </a:r>
            <a:endParaRPr lang="en-US" sz="15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CAA3EE-3C06-4E50-A202-52E1BE783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002"/>
            <a:ext cx="5029200" cy="3347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849</Words>
  <Application>Microsoft Office PowerPoint</Application>
  <PresentationFormat>Custom</PresentationFormat>
  <Paragraphs>159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Student</cp:lastModifiedBy>
  <cp:revision>14</cp:revision>
  <dcterms:created xsi:type="dcterms:W3CDTF">2025-10-17T00:54:17Z</dcterms:created>
  <dcterms:modified xsi:type="dcterms:W3CDTF">2025-10-20T00:07:29Z</dcterms:modified>
</cp:coreProperties>
</file>